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" charset="1" panose="00000500000000000000"/>
      <p:regular r:id="rId10"/>
    </p:embeddedFont>
    <p:embeddedFont>
      <p:font typeface="Poppins Bold" charset="1" panose="00000800000000000000"/>
      <p:regular r:id="rId11"/>
    </p:embeddedFont>
    <p:embeddedFont>
      <p:font typeface="Poppins Italics" charset="1" panose="00000500000000000000"/>
      <p:regular r:id="rId12"/>
    </p:embeddedFont>
    <p:embeddedFont>
      <p:font typeface="Poppins Bold Italics" charset="1" panose="00000800000000000000"/>
      <p:regular r:id="rId13"/>
    </p:embeddedFont>
    <p:embeddedFont>
      <p:font typeface="Poppins Thin" charset="1" panose="00000300000000000000"/>
      <p:regular r:id="rId14"/>
    </p:embeddedFont>
    <p:embeddedFont>
      <p:font typeface="Poppins Thin Italics" charset="1" panose="00000300000000000000"/>
      <p:regular r:id="rId15"/>
    </p:embeddedFont>
    <p:embeddedFont>
      <p:font typeface="Poppins Extra-Light" charset="1" panose="00000300000000000000"/>
      <p:regular r:id="rId16"/>
    </p:embeddedFont>
    <p:embeddedFont>
      <p:font typeface="Poppins Extra-Light Italics" charset="1" panose="00000300000000000000"/>
      <p:regular r:id="rId17"/>
    </p:embeddedFont>
    <p:embeddedFont>
      <p:font typeface="Poppins Light" charset="1" panose="00000400000000000000"/>
      <p:regular r:id="rId18"/>
    </p:embeddedFont>
    <p:embeddedFont>
      <p:font typeface="Poppins Light Italics" charset="1" panose="00000400000000000000"/>
      <p:regular r:id="rId19"/>
    </p:embeddedFont>
    <p:embeddedFont>
      <p:font typeface="Poppins Medium" charset="1" panose="00000600000000000000"/>
      <p:regular r:id="rId20"/>
    </p:embeddedFont>
    <p:embeddedFont>
      <p:font typeface="Poppins Medium Italics" charset="1" panose="00000600000000000000"/>
      <p:regular r:id="rId21"/>
    </p:embeddedFont>
    <p:embeddedFont>
      <p:font typeface="Poppins Semi-Bold" charset="1" panose="00000700000000000000"/>
      <p:regular r:id="rId22"/>
    </p:embeddedFont>
    <p:embeddedFont>
      <p:font typeface="Poppins Semi-Bold Italics" charset="1" panose="00000700000000000000"/>
      <p:regular r:id="rId23"/>
    </p:embeddedFont>
    <p:embeddedFont>
      <p:font typeface="Poppins Ultra-Bold" charset="1" panose="00000900000000000000"/>
      <p:regular r:id="rId24"/>
    </p:embeddedFont>
    <p:embeddedFont>
      <p:font typeface="Poppins Ultra-Bold Italics" charset="1" panose="00000900000000000000"/>
      <p:regular r:id="rId25"/>
    </p:embeddedFont>
    <p:embeddedFont>
      <p:font typeface="Poppins Heavy" charset="1" panose="00000A00000000000000"/>
      <p:regular r:id="rId26"/>
    </p:embeddedFont>
    <p:embeddedFont>
      <p:font typeface="Poppins Heavy Italics" charset="1" panose="00000A00000000000000"/>
      <p:regular r:id="rId27"/>
    </p:embeddedFont>
    <p:embeddedFont>
      <p:font typeface="Open Sans" charset="1" panose="020B0606030504020204"/>
      <p:regular r:id="rId28"/>
    </p:embeddedFont>
    <p:embeddedFont>
      <p:font typeface="Open Sans Bold" charset="1" panose="020B0806030504020204"/>
      <p:regular r:id="rId29"/>
    </p:embeddedFont>
    <p:embeddedFont>
      <p:font typeface="Open Sans Italics" charset="1" panose="020B0606030504020204"/>
      <p:regular r:id="rId30"/>
    </p:embeddedFont>
    <p:embeddedFont>
      <p:font typeface="Open Sans Bold Italics" charset="1" panose="020B0806030504020204"/>
      <p:regular r:id="rId31"/>
    </p:embeddedFont>
    <p:embeddedFont>
      <p:font typeface="Open Sans Light" charset="1" panose="020B0306030504020204"/>
      <p:regular r:id="rId32"/>
    </p:embeddedFont>
    <p:embeddedFont>
      <p:font typeface="Open Sans Light Italics" charset="1" panose="020B0306030504020204"/>
      <p:regular r:id="rId33"/>
    </p:embeddedFont>
    <p:embeddedFont>
      <p:font typeface="Open Sans Ultra-Bold" charset="1" panose="00000000000000000000"/>
      <p:regular r:id="rId34"/>
    </p:embeddedFont>
    <p:embeddedFont>
      <p:font typeface="Open Sans Ultra-Bold Italics" charset="1" panose="000000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42" Target="slides/slide7.xml" Type="http://schemas.openxmlformats.org/officeDocument/2006/relationships/slide"/><Relationship Id="rId43" Target="slides/slide8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8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53278" y="2615657"/>
            <a:ext cx="10946941" cy="8896877"/>
          </a:xfrm>
          <a:custGeom>
            <a:avLst/>
            <a:gdLst/>
            <a:ahLst/>
            <a:cxnLst/>
            <a:rect r="r" b="b" t="t" l="l"/>
            <a:pathLst>
              <a:path h="8896877" w="10946941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43554" y="-1718684"/>
            <a:ext cx="5643741" cy="4114800"/>
          </a:xfrm>
          <a:custGeom>
            <a:avLst/>
            <a:gdLst/>
            <a:ahLst/>
            <a:cxnLst/>
            <a:rect r="r" b="b" t="t" l="l"/>
            <a:pathLst>
              <a:path h="4114800" w="5643741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9998267"/>
            <a:ext cx="9144000" cy="288733"/>
            <a:chOff x="0" y="0"/>
            <a:chExt cx="2408296" cy="760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8296" cy="76045"/>
            </a:xfrm>
            <a:custGeom>
              <a:avLst/>
              <a:gdLst/>
              <a:ahLst/>
              <a:cxnLst/>
              <a:rect r="r" b="b" t="t" l="l"/>
              <a:pathLst>
                <a:path h="76045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2260807" y="2230735"/>
            <a:ext cx="4448439" cy="4448439"/>
          </a:xfrm>
          <a:custGeom>
            <a:avLst/>
            <a:gdLst/>
            <a:ahLst/>
            <a:cxnLst/>
            <a:rect r="r" b="b" t="t" l="l"/>
            <a:pathLst>
              <a:path h="4448439" w="4448439">
                <a:moveTo>
                  <a:pt x="0" y="0"/>
                </a:moveTo>
                <a:lnTo>
                  <a:pt x="4448438" y="0"/>
                </a:lnTo>
                <a:lnTo>
                  <a:pt x="4448438" y="4448438"/>
                </a:lnTo>
                <a:lnTo>
                  <a:pt x="0" y="44484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228216" y="2747439"/>
            <a:ext cx="10152807" cy="3157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319"/>
              </a:lnSpc>
            </a:pPr>
            <a:r>
              <a:rPr lang="en-US" sz="8799" spc="-149">
                <a:solidFill>
                  <a:srgbClr val="FFFFFF"/>
                </a:solidFill>
                <a:latin typeface="Poppins Bold"/>
              </a:rPr>
              <a:t>Hydra Credential cracking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28216" y="6202251"/>
            <a:ext cx="6915784" cy="1080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L’esercizio di oggi prevede il cracking delle credenziali di un servizio specifico di un nuovo utente creato ad hoc per lo svolgimento dell’esercizio stesso.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96544" y="9590597"/>
            <a:ext cx="2261671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099">
                <a:solidFill>
                  <a:srgbClr val="D9D9D9"/>
                </a:solidFill>
                <a:latin typeface="Poppins"/>
              </a:rPr>
              <a:t>Mattia Chiriatti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28216" y="233941"/>
            <a:ext cx="2343784" cy="431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19"/>
              </a:lnSpc>
            </a:pPr>
            <a:r>
              <a:rPr lang="en-US" sz="2199">
                <a:solidFill>
                  <a:srgbClr val="D9D9D9"/>
                </a:solidFill>
                <a:latin typeface="Poppins Bold"/>
              </a:rPr>
              <a:t>Pratica S6/L3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53278" y="2615657"/>
            <a:ext cx="10946941" cy="8896877"/>
          </a:xfrm>
          <a:custGeom>
            <a:avLst/>
            <a:gdLst/>
            <a:ahLst/>
            <a:cxnLst/>
            <a:rect r="r" b="b" t="t" l="l"/>
            <a:pathLst>
              <a:path h="8896877" w="10946941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43554" y="-1718684"/>
            <a:ext cx="5643741" cy="4114800"/>
          </a:xfrm>
          <a:custGeom>
            <a:avLst/>
            <a:gdLst/>
            <a:ahLst/>
            <a:cxnLst/>
            <a:rect r="r" b="b" t="t" l="l"/>
            <a:pathLst>
              <a:path h="4114800" w="5643741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9998267"/>
            <a:ext cx="9144000" cy="288733"/>
            <a:chOff x="0" y="0"/>
            <a:chExt cx="2408296" cy="760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8296" cy="76045"/>
            </a:xfrm>
            <a:custGeom>
              <a:avLst/>
              <a:gdLst/>
              <a:ahLst/>
              <a:cxnLst/>
              <a:rect r="r" b="b" t="t" l="l"/>
              <a:pathLst>
                <a:path h="76045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878526" y="2018292"/>
            <a:ext cx="9943788" cy="5196959"/>
          </a:xfrm>
          <a:custGeom>
            <a:avLst/>
            <a:gdLst/>
            <a:ahLst/>
            <a:cxnLst/>
            <a:rect r="r" b="b" t="t" l="l"/>
            <a:pathLst>
              <a:path h="5196959" w="9943788">
                <a:moveTo>
                  <a:pt x="0" y="0"/>
                </a:moveTo>
                <a:lnTo>
                  <a:pt x="9943788" y="0"/>
                </a:lnTo>
                <a:lnTo>
                  <a:pt x="9943788" y="5196959"/>
                </a:lnTo>
                <a:lnTo>
                  <a:pt x="0" y="51969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10832" y="3134437"/>
            <a:ext cx="6915784" cy="2527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Creiamo un nuovo user tramite il comando “adduser nuovo_username”, impostando la password.</a:t>
            </a:r>
          </a:p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In questo caso, abbiamo scelto test_user come username e testpass come password.</a:t>
            </a:r>
          </a:p>
          <a:p>
            <a:pPr>
              <a:lnSpc>
                <a:spcPts val="2880"/>
              </a:lnSpc>
            </a:pPr>
          </a:p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Subito dopo, avviamo il servizio SSH col comando “service ssh start”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447047" y="8186014"/>
            <a:ext cx="1812253" cy="1812253"/>
          </a:xfrm>
          <a:custGeom>
            <a:avLst/>
            <a:gdLst/>
            <a:ahLst/>
            <a:cxnLst/>
            <a:rect r="r" b="b" t="t" l="l"/>
            <a:pathLst>
              <a:path h="1812253" w="1812253">
                <a:moveTo>
                  <a:pt x="0" y="0"/>
                </a:moveTo>
                <a:lnTo>
                  <a:pt x="1812253" y="0"/>
                </a:lnTo>
                <a:lnTo>
                  <a:pt x="1812253" y="1812253"/>
                </a:lnTo>
                <a:lnTo>
                  <a:pt x="0" y="18122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228216" y="233941"/>
            <a:ext cx="2343784" cy="431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19"/>
              </a:lnSpc>
            </a:pPr>
            <a:r>
              <a:rPr lang="en-US" sz="2199">
                <a:solidFill>
                  <a:srgbClr val="D9D9D9"/>
                </a:solidFill>
                <a:latin typeface="Poppins Bold"/>
              </a:rPr>
              <a:t>Pratica S6/L3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0832" y="1964951"/>
            <a:ext cx="2343784" cy="431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19"/>
              </a:lnSpc>
            </a:pPr>
            <a:r>
              <a:rPr lang="en-US" sz="2199">
                <a:solidFill>
                  <a:srgbClr val="D9D9D9"/>
                </a:solidFill>
                <a:latin typeface="Poppins Bold"/>
              </a:rPr>
              <a:t>Protocollo SSH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53278" y="2615657"/>
            <a:ext cx="10946941" cy="8896877"/>
          </a:xfrm>
          <a:custGeom>
            <a:avLst/>
            <a:gdLst/>
            <a:ahLst/>
            <a:cxnLst/>
            <a:rect r="r" b="b" t="t" l="l"/>
            <a:pathLst>
              <a:path h="8896877" w="10946941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43554" y="-1718684"/>
            <a:ext cx="5643741" cy="4114800"/>
          </a:xfrm>
          <a:custGeom>
            <a:avLst/>
            <a:gdLst/>
            <a:ahLst/>
            <a:cxnLst/>
            <a:rect r="r" b="b" t="t" l="l"/>
            <a:pathLst>
              <a:path h="4114800" w="5643741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9998267"/>
            <a:ext cx="9144000" cy="288733"/>
            <a:chOff x="0" y="0"/>
            <a:chExt cx="2408296" cy="760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8296" cy="76045"/>
            </a:xfrm>
            <a:custGeom>
              <a:avLst/>
              <a:gdLst/>
              <a:ahLst/>
              <a:cxnLst/>
              <a:rect r="r" b="b" t="t" l="l"/>
              <a:pathLst>
                <a:path h="76045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944484" y="2615657"/>
            <a:ext cx="9866461" cy="4047447"/>
          </a:xfrm>
          <a:custGeom>
            <a:avLst/>
            <a:gdLst/>
            <a:ahLst/>
            <a:cxnLst/>
            <a:rect r="r" b="b" t="t" l="l"/>
            <a:pathLst>
              <a:path h="4047447" w="9866461">
                <a:moveTo>
                  <a:pt x="0" y="0"/>
                </a:moveTo>
                <a:lnTo>
                  <a:pt x="9866460" y="0"/>
                </a:lnTo>
                <a:lnTo>
                  <a:pt x="9866460" y="4047447"/>
                </a:lnTo>
                <a:lnTo>
                  <a:pt x="0" y="4047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3774421"/>
            <a:ext cx="6915784" cy="1080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Dopo aver avviato il servizio SSH, testiamo la connessione col nuovo utente col comando: ssh username@IP_Kali, come in figura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447047" y="8186014"/>
            <a:ext cx="1812253" cy="1812253"/>
          </a:xfrm>
          <a:custGeom>
            <a:avLst/>
            <a:gdLst/>
            <a:ahLst/>
            <a:cxnLst/>
            <a:rect r="r" b="b" t="t" l="l"/>
            <a:pathLst>
              <a:path h="1812253" w="1812253">
                <a:moveTo>
                  <a:pt x="0" y="0"/>
                </a:moveTo>
                <a:lnTo>
                  <a:pt x="1812253" y="0"/>
                </a:lnTo>
                <a:lnTo>
                  <a:pt x="1812253" y="1812253"/>
                </a:lnTo>
                <a:lnTo>
                  <a:pt x="0" y="18122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228216" y="233941"/>
            <a:ext cx="2343784" cy="431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19"/>
              </a:lnSpc>
            </a:pPr>
            <a:r>
              <a:rPr lang="en-US" sz="2199">
                <a:solidFill>
                  <a:srgbClr val="D9D9D9"/>
                </a:solidFill>
                <a:latin typeface="Poppins Bold"/>
              </a:rPr>
              <a:t>Pratica S6/L3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0832" y="1964951"/>
            <a:ext cx="2343784" cy="431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19"/>
              </a:lnSpc>
            </a:pPr>
            <a:r>
              <a:rPr lang="en-US" sz="2199">
                <a:solidFill>
                  <a:srgbClr val="D9D9D9"/>
                </a:solidFill>
                <a:latin typeface="Poppins Bold"/>
              </a:rPr>
              <a:t>Protocollo SSH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53278" y="2615657"/>
            <a:ext cx="10946941" cy="8896877"/>
          </a:xfrm>
          <a:custGeom>
            <a:avLst/>
            <a:gdLst/>
            <a:ahLst/>
            <a:cxnLst/>
            <a:rect r="r" b="b" t="t" l="l"/>
            <a:pathLst>
              <a:path h="8896877" w="10946941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43554" y="-1718684"/>
            <a:ext cx="5643741" cy="4114800"/>
          </a:xfrm>
          <a:custGeom>
            <a:avLst/>
            <a:gdLst/>
            <a:ahLst/>
            <a:cxnLst/>
            <a:rect r="r" b="b" t="t" l="l"/>
            <a:pathLst>
              <a:path h="4114800" w="5643741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9998267"/>
            <a:ext cx="9144000" cy="288733"/>
            <a:chOff x="0" y="0"/>
            <a:chExt cx="2408296" cy="760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8296" cy="76045"/>
            </a:xfrm>
            <a:custGeom>
              <a:avLst/>
              <a:gdLst/>
              <a:ahLst/>
              <a:cxnLst/>
              <a:rect r="r" b="b" t="t" l="l"/>
              <a:pathLst>
                <a:path h="76045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150570" y="2615657"/>
            <a:ext cx="9898984" cy="4242422"/>
          </a:xfrm>
          <a:custGeom>
            <a:avLst/>
            <a:gdLst/>
            <a:ahLst/>
            <a:cxnLst/>
            <a:rect r="r" b="b" t="t" l="l"/>
            <a:pathLst>
              <a:path h="4242422" w="9898984">
                <a:moveTo>
                  <a:pt x="0" y="0"/>
                </a:moveTo>
                <a:lnTo>
                  <a:pt x="9898984" y="0"/>
                </a:lnTo>
                <a:lnTo>
                  <a:pt x="9898984" y="4242421"/>
                </a:lnTo>
                <a:lnTo>
                  <a:pt x="0" y="42424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3774421"/>
            <a:ext cx="6915784" cy="1442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Prima di avviare il cracking con Hydra, provvediamo a scaricare le liste di cui lo stesso programma ha bisogno per trovare le credenziali col comando “sudo apt-get install seclists”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447047" y="8186014"/>
            <a:ext cx="1812253" cy="1812253"/>
          </a:xfrm>
          <a:custGeom>
            <a:avLst/>
            <a:gdLst/>
            <a:ahLst/>
            <a:cxnLst/>
            <a:rect r="r" b="b" t="t" l="l"/>
            <a:pathLst>
              <a:path h="1812253" w="1812253">
                <a:moveTo>
                  <a:pt x="0" y="0"/>
                </a:moveTo>
                <a:lnTo>
                  <a:pt x="1812253" y="0"/>
                </a:lnTo>
                <a:lnTo>
                  <a:pt x="1812253" y="1812253"/>
                </a:lnTo>
                <a:lnTo>
                  <a:pt x="0" y="18122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228216" y="233941"/>
            <a:ext cx="2343784" cy="431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19"/>
              </a:lnSpc>
            </a:pPr>
            <a:r>
              <a:rPr lang="en-US" sz="2199">
                <a:solidFill>
                  <a:srgbClr val="D9D9D9"/>
                </a:solidFill>
                <a:latin typeface="Poppins Bold"/>
              </a:rPr>
              <a:t>Pratica S6/L3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0832" y="1964951"/>
            <a:ext cx="2343784" cy="431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19"/>
              </a:lnSpc>
            </a:pPr>
            <a:r>
              <a:rPr lang="en-US" sz="2199">
                <a:solidFill>
                  <a:srgbClr val="D9D9D9"/>
                </a:solidFill>
                <a:latin typeface="Poppins Bold"/>
              </a:rPr>
              <a:t>Protocollo SSH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53278" y="2615657"/>
            <a:ext cx="10946941" cy="8896877"/>
          </a:xfrm>
          <a:custGeom>
            <a:avLst/>
            <a:gdLst/>
            <a:ahLst/>
            <a:cxnLst/>
            <a:rect r="r" b="b" t="t" l="l"/>
            <a:pathLst>
              <a:path h="8896877" w="10946941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43554" y="-1718684"/>
            <a:ext cx="5643741" cy="4114800"/>
          </a:xfrm>
          <a:custGeom>
            <a:avLst/>
            <a:gdLst/>
            <a:ahLst/>
            <a:cxnLst/>
            <a:rect r="r" b="b" t="t" l="l"/>
            <a:pathLst>
              <a:path h="4114800" w="5643741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9998267"/>
            <a:ext cx="9144000" cy="288733"/>
            <a:chOff x="0" y="0"/>
            <a:chExt cx="2408296" cy="760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8296" cy="76045"/>
            </a:xfrm>
            <a:custGeom>
              <a:avLst/>
              <a:gdLst/>
              <a:ahLst/>
              <a:cxnLst/>
              <a:rect r="r" b="b" t="t" l="l"/>
              <a:pathLst>
                <a:path h="76045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894076" y="2615657"/>
            <a:ext cx="10148005" cy="4186677"/>
          </a:xfrm>
          <a:custGeom>
            <a:avLst/>
            <a:gdLst/>
            <a:ahLst/>
            <a:cxnLst/>
            <a:rect r="r" b="b" t="t" l="l"/>
            <a:pathLst>
              <a:path h="4186677" w="10148005">
                <a:moveTo>
                  <a:pt x="0" y="0"/>
                </a:moveTo>
                <a:lnTo>
                  <a:pt x="10148005" y="0"/>
                </a:lnTo>
                <a:lnTo>
                  <a:pt x="10148005" y="4186677"/>
                </a:lnTo>
                <a:lnTo>
                  <a:pt x="0" y="41866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13485" y="3040215"/>
            <a:ext cx="6915784" cy="3251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Scaricate le liste, possiamo procedere con il cracking delle credenziali del nuovo user con Hydra.</a:t>
            </a:r>
          </a:p>
          <a:p>
            <a:pPr>
              <a:lnSpc>
                <a:spcPts val="2880"/>
              </a:lnSpc>
            </a:pPr>
          </a:p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Il comando da utilizzare è il seguente: hydra -L file_di_testo.txt -P file_di_testo.txt IP_Kali -t4 ssh.</a:t>
            </a:r>
          </a:p>
          <a:p>
            <a:pPr>
              <a:lnSpc>
                <a:spcPts val="2880"/>
              </a:lnSpc>
            </a:pPr>
          </a:p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Con lo switch -V, come in figura, vedremo chiaramente ogni tentativo effettuato da Hydra nel cracking, fino a quando non troverà le giuste credenziali.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447047" y="8186014"/>
            <a:ext cx="1812253" cy="1812253"/>
          </a:xfrm>
          <a:custGeom>
            <a:avLst/>
            <a:gdLst/>
            <a:ahLst/>
            <a:cxnLst/>
            <a:rect r="r" b="b" t="t" l="l"/>
            <a:pathLst>
              <a:path h="1812253" w="1812253">
                <a:moveTo>
                  <a:pt x="0" y="0"/>
                </a:moveTo>
                <a:lnTo>
                  <a:pt x="1812253" y="0"/>
                </a:lnTo>
                <a:lnTo>
                  <a:pt x="1812253" y="1812253"/>
                </a:lnTo>
                <a:lnTo>
                  <a:pt x="0" y="18122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228216" y="233941"/>
            <a:ext cx="2343784" cy="431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19"/>
              </a:lnSpc>
            </a:pPr>
            <a:r>
              <a:rPr lang="en-US" sz="2199">
                <a:solidFill>
                  <a:srgbClr val="D9D9D9"/>
                </a:solidFill>
                <a:latin typeface="Poppins Bold"/>
              </a:rPr>
              <a:t>Pratica S6/L3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0832" y="1964951"/>
            <a:ext cx="2343784" cy="431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19"/>
              </a:lnSpc>
            </a:pPr>
            <a:r>
              <a:rPr lang="en-US" sz="2199">
                <a:solidFill>
                  <a:srgbClr val="D9D9D9"/>
                </a:solidFill>
                <a:latin typeface="Poppins Bold"/>
              </a:rPr>
              <a:t>Protocollo SSH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53278" y="2615657"/>
            <a:ext cx="10946941" cy="8896877"/>
          </a:xfrm>
          <a:custGeom>
            <a:avLst/>
            <a:gdLst/>
            <a:ahLst/>
            <a:cxnLst/>
            <a:rect r="r" b="b" t="t" l="l"/>
            <a:pathLst>
              <a:path h="8896877" w="10946941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43554" y="-1718684"/>
            <a:ext cx="5643741" cy="4114800"/>
          </a:xfrm>
          <a:custGeom>
            <a:avLst/>
            <a:gdLst/>
            <a:ahLst/>
            <a:cxnLst/>
            <a:rect r="r" b="b" t="t" l="l"/>
            <a:pathLst>
              <a:path h="4114800" w="5643741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9998267"/>
            <a:ext cx="9144000" cy="288733"/>
            <a:chOff x="0" y="0"/>
            <a:chExt cx="2408296" cy="760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8296" cy="76045"/>
            </a:xfrm>
            <a:custGeom>
              <a:avLst/>
              <a:gdLst/>
              <a:ahLst/>
              <a:cxnLst/>
              <a:rect r="r" b="b" t="t" l="l"/>
              <a:pathLst>
                <a:path h="76045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5447047" y="8186014"/>
            <a:ext cx="1812253" cy="1812253"/>
          </a:xfrm>
          <a:custGeom>
            <a:avLst/>
            <a:gdLst/>
            <a:ahLst/>
            <a:cxnLst/>
            <a:rect r="r" b="b" t="t" l="l"/>
            <a:pathLst>
              <a:path h="1812253" w="1812253">
                <a:moveTo>
                  <a:pt x="0" y="0"/>
                </a:moveTo>
                <a:lnTo>
                  <a:pt x="1812253" y="0"/>
                </a:lnTo>
                <a:lnTo>
                  <a:pt x="1812253" y="1812253"/>
                </a:lnTo>
                <a:lnTo>
                  <a:pt x="0" y="18122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700694" y="3322199"/>
            <a:ext cx="10427045" cy="2428578"/>
          </a:xfrm>
          <a:custGeom>
            <a:avLst/>
            <a:gdLst/>
            <a:ahLst/>
            <a:cxnLst/>
            <a:rect r="r" b="b" t="t" l="l"/>
            <a:pathLst>
              <a:path h="2428578" w="10427045">
                <a:moveTo>
                  <a:pt x="0" y="0"/>
                </a:moveTo>
                <a:lnTo>
                  <a:pt x="10427045" y="0"/>
                </a:lnTo>
                <a:lnTo>
                  <a:pt x="10427045" y="2428578"/>
                </a:lnTo>
                <a:lnTo>
                  <a:pt x="0" y="24285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30658" y="3847386"/>
            <a:ext cx="6915784" cy="1080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Dopo qualche minuto, Hydra ci fornirà le credenziali che stavamo cercando: test_user come username, testpass come password, come in figura.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28216" y="233941"/>
            <a:ext cx="2343784" cy="431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19"/>
              </a:lnSpc>
            </a:pPr>
            <a:r>
              <a:rPr lang="en-US" sz="2199">
                <a:solidFill>
                  <a:srgbClr val="D9D9D9"/>
                </a:solidFill>
                <a:latin typeface="Poppins Bold"/>
              </a:rPr>
              <a:t>Pratica S6/L3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0832" y="1964951"/>
            <a:ext cx="2343784" cy="431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19"/>
              </a:lnSpc>
            </a:pPr>
            <a:r>
              <a:rPr lang="en-US" sz="2199">
                <a:solidFill>
                  <a:srgbClr val="D9D9D9"/>
                </a:solidFill>
                <a:latin typeface="Poppins Bold"/>
              </a:rPr>
              <a:t>Protocollo SSH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53278" y="2615657"/>
            <a:ext cx="10946941" cy="8896877"/>
          </a:xfrm>
          <a:custGeom>
            <a:avLst/>
            <a:gdLst/>
            <a:ahLst/>
            <a:cxnLst/>
            <a:rect r="r" b="b" t="t" l="l"/>
            <a:pathLst>
              <a:path h="8896877" w="10946941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43554" y="-1718684"/>
            <a:ext cx="5643741" cy="4114800"/>
          </a:xfrm>
          <a:custGeom>
            <a:avLst/>
            <a:gdLst/>
            <a:ahLst/>
            <a:cxnLst/>
            <a:rect r="r" b="b" t="t" l="l"/>
            <a:pathLst>
              <a:path h="4114800" w="5643741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9998267"/>
            <a:ext cx="9144000" cy="288733"/>
            <a:chOff x="0" y="0"/>
            <a:chExt cx="2408296" cy="760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8296" cy="76045"/>
            </a:xfrm>
            <a:custGeom>
              <a:avLst/>
              <a:gdLst/>
              <a:ahLst/>
              <a:cxnLst/>
              <a:rect r="r" b="b" t="t" l="l"/>
              <a:pathLst>
                <a:path h="76045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5447047" y="8186014"/>
            <a:ext cx="1812253" cy="1812253"/>
          </a:xfrm>
          <a:custGeom>
            <a:avLst/>
            <a:gdLst/>
            <a:ahLst/>
            <a:cxnLst/>
            <a:rect r="r" b="b" t="t" l="l"/>
            <a:pathLst>
              <a:path h="1812253" w="1812253">
                <a:moveTo>
                  <a:pt x="0" y="0"/>
                </a:moveTo>
                <a:lnTo>
                  <a:pt x="1812253" y="0"/>
                </a:lnTo>
                <a:lnTo>
                  <a:pt x="1812253" y="1812253"/>
                </a:lnTo>
                <a:lnTo>
                  <a:pt x="0" y="18122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729531" y="2019578"/>
            <a:ext cx="10271197" cy="5044517"/>
          </a:xfrm>
          <a:custGeom>
            <a:avLst/>
            <a:gdLst/>
            <a:ahLst/>
            <a:cxnLst/>
            <a:rect r="r" b="b" t="t" l="l"/>
            <a:pathLst>
              <a:path h="5044517" w="10271197">
                <a:moveTo>
                  <a:pt x="0" y="0"/>
                </a:moveTo>
                <a:lnTo>
                  <a:pt x="10271198" y="0"/>
                </a:lnTo>
                <a:lnTo>
                  <a:pt x="10271198" y="5044517"/>
                </a:lnTo>
                <a:lnTo>
                  <a:pt x="0" y="50445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30658" y="3847386"/>
            <a:ext cx="6915784" cy="2527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Proviamo con un altro servizio, il servizio FTP.</a:t>
            </a:r>
          </a:p>
          <a:p>
            <a:pPr>
              <a:lnSpc>
                <a:spcPts val="2880"/>
              </a:lnSpc>
            </a:pPr>
          </a:p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FTP è un protocollo che si occupa del trasferimento dei file da un host a un altro.</a:t>
            </a:r>
          </a:p>
          <a:p>
            <a:pPr>
              <a:lnSpc>
                <a:spcPts val="2880"/>
              </a:lnSpc>
            </a:pPr>
          </a:p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Iniziamo con l’installare il protocollo sul nostro Kali, come in figura.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28216" y="233941"/>
            <a:ext cx="2343784" cy="431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19"/>
              </a:lnSpc>
            </a:pPr>
            <a:r>
              <a:rPr lang="en-US" sz="2199">
                <a:solidFill>
                  <a:srgbClr val="D9D9D9"/>
                </a:solidFill>
                <a:latin typeface="Poppins Bold"/>
              </a:rPr>
              <a:t>Pratica S6/L3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0832" y="1964951"/>
            <a:ext cx="2343784" cy="431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19"/>
              </a:lnSpc>
            </a:pPr>
            <a:r>
              <a:rPr lang="en-US" sz="2199">
                <a:solidFill>
                  <a:srgbClr val="D9D9D9"/>
                </a:solidFill>
                <a:latin typeface="Poppins Bold"/>
              </a:rPr>
              <a:t>Protocollo FTP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53278" y="2615657"/>
            <a:ext cx="10946941" cy="8896877"/>
          </a:xfrm>
          <a:custGeom>
            <a:avLst/>
            <a:gdLst/>
            <a:ahLst/>
            <a:cxnLst/>
            <a:rect r="r" b="b" t="t" l="l"/>
            <a:pathLst>
              <a:path h="8896877" w="10946941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43554" y="-1718684"/>
            <a:ext cx="5643741" cy="4114800"/>
          </a:xfrm>
          <a:custGeom>
            <a:avLst/>
            <a:gdLst/>
            <a:ahLst/>
            <a:cxnLst/>
            <a:rect r="r" b="b" t="t" l="l"/>
            <a:pathLst>
              <a:path h="4114800" w="5643741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9998267"/>
            <a:ext cx="9144000" cy="288733"/>
            <a:chOff x="0" y="0"/>
            <a:chExt cx="2408296" cy="760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8296" cy="76045"/>
            </a:xfrm>
            <a:custGeom>
              <a:avLst/>
              <a:gdLst/>
              <a:ahLst/>
              <a:cxnLst/>
              <a:rect r="r" b="b" t="t" l="l"/>
              <a:pathLst>
                <a:path h="76045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5447047" y="8186014"/>
            <a:ext cx="1812253" cy="1812253"/>
          </a:xfrm>
          <a:custGeom>
            <a:avLst/>
            <a:gdLst/>
            <a:ahLst/>
            <a:cxnLst/>
            <a:rect r="r" b="b" t="t" l="l"/>
            <a:pathLst>
              <a:path h="1812253" w="1812253">
                <a:moveTo>
                  <a:pt x="0" y="0"/>
                </a:moveTo>
                <a:lnTo>
                  <a:pt x="1812253" y="0"/>
                </a:lnTo>
                <a:lnTo>
                  <a:pt x="1812253" y="1812253"/>
                </a:lnTo>
                <a:lnTo>
                  <a:pt x="0" y="18122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839837" y="1966804"/>
            <a:ext cx="10193962" cy="5846722"/>
          </a:xfrm>
          <a:custGeom>
            <a:avLst/>
            <a:gdLst/>
            <a:ahLst/>
            <a:cxnLst/>
            <a:rect r="r" b="b" t="t" l="l"/>
            <a:pathLst>
              <a:path h="5846722" w="10193962">
                <a:moveTo>
                  <a:pt x="0" y="0"/>
                </a:moveTo>
                <a:lnTo>
                  <a:pt x="10193963" y="0"/>
                </a:lnTo>
                <a:lnTo>
                  <a:pt x="10193963" y="5846723"/>
                </a:lnTo>
                <a:lnTo>
                  <a:pt x="0" y="58467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30658" y="3847386"/>
            <a:ext cx="6915784" cy="3251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Una volta installato e avviato il protocollo FTP, possiamo passare al cracking delle credenziali.</a:t>
            </a:r>
          </a:p>
          <a:p>
            <a:pPr>
              <a:lnSpc>
                <a:spcPts val="2880"/>
              </a:lnSpc>
            </a:pPr>
          </a:p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Apriamo una sessione in Hydra col comando in figura, specificando quale servizio vogliamo andare a crackare con la sigla “ftp” quasi alla fine della stringa di codice.</a:t>
            </a:r>
          </a:p>
          <a:p>
            <a:pPr>
              <a:lnSpc>
                <a:spcPts val="2880"/>
              </a:lnSpc>
            </a:pPr>
          </a:p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Dopo qualche minuto, ecco che Hydra ci propone le credenziali che stavamo aspettando!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28216" y="233941"/>
            <a:ext cx="2343784" cy="431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19"/>
              </a:lnSpc>
            </a:pPr>
            <a:r>
              <a:rPr lang="en-US" sz="2199">
                <a:solidFill>
                  <a:srgbClr val="D9D9D9"/>
                </a:solidFill>
                <a:latin typeface="Poppins Bold"/>
              </a:rPr>
              <a:t>Pratica S6/L3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0832" y="1964951"/>
            <a:ext cx="2343784" cy="431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19"/>
              </a:lnSpc>
            </a:pPr>
            <a:r>
              <a:rPr lang="en-US" sz="2199">
                <a:solidFill>
                  <a:srgbClr val="D9D9D9"/>
                </a:solidFill>
                <a:latin typeface="Poppins Bold"/>
              </a:rPr>
              <a:t>Protocollo FTP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DAF6JZMNgqA</dc:identifier>
  <dcterms:modified xsi:type="dcterms:W3CDTF">2011-08-01T06:04:30Z</dcterms:modified>
  <cp:revision>1</cp:revision>
  <dc:title>Creiamo un nuovo user tramite</dc:title>
</cp:coreProperties>
</file>